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6" r:id="rId3"/>
    <p:sldId id="279" r:id="rId4"/>
    <p:sldId id="288" r:id="rId5"/>
    <p:sldId id="289" r:id="rId6"/>
    <p:sldId id="290" r:id="rId7"/>
    <p:sldId id="280" r:id="rId8"/>
    <p:sldId id="281" r:id="rId9"/>
    <p:sldId id="282" r:id="rId10"/>
    <p:sldId id="283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D526-41A0-45EC-A28E-2A2861E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20AD8-9CF6-4DB9-8083-74ABB2AE8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54CD-C884-4A1D-B9EE-57060202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057F-F7C0-4D63-9850-6D75B1F9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9935D-B90A-4262-842B-416EEE1B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2384-087B-4569-AF5A-03FE0B89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083C0-DB47-4A8F-B434-F10CC9254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1EBB0-6435-432A-89F7-50F5618F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92CD-D219-4360-9229-AF31DE6B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EDF98-85A6-457B-8458-2E669BB3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F99D3-99EE-4395-B009-8AEBACD25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8FB76-51F0-4312-B2C7-1DE64A21D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032A3-3C6E-45A6-B3DB-90E6197C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6E4B0-E539-41F8-B4AE-8560AE77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E9197-60F8-4CDC-B385-8E5ADC9C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4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6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6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5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6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73AA-A8C6-4D2C-B40B-9EE4080C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440F-1178-4B52-8407-A1EFAD4E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CEE91-3263-4BB0-8C3F-052AC479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08DE-F48D-4294-ACCD-FCB4A09B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22A92-6645-44CF-A6F5-4070ACA7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82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8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03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9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1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10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18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47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2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497-006C-479A-A1BD-83F7B56F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AD996-8DD9-4F79-BD70-09B8F5760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27EBB-B41A-4CD1-820D-335626C6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4827-E81D-403A-8163-9746B330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2AF3-0203-42E4-A96B-566652DB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09C2-B2FB-496F-A0C3-8C094CAB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A750-8D7D-4890-B026-1C6139F0C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7610D-4764-4F5D-B1E0-DAD82A7D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8477-1B14-4BE3-A081-6A37D66E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8395E-2C55-4986-812F-9053A0C5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0BB51-3F9D-4A08-918F-1B3DF31F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26A5-63F7-45C7-ADE0-A7190458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5EE0F-8B00-4FE1-84E4-9FA2952B3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DB3CD-8871-451D-B60D-7C942A869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E17EE-242E-4450-90C5-C0BE8BBD9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3189A-3460-4F4E-8C4F-EE33B1379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6AFCB-DC7C-4F17-90D2-EF188224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547FB-3E6E-435B-964E-859F77C0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F6920-14E0-4DFA-9E98-EF83A76D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0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A324-96B9-4703-B5A5-5FC90A24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7E32C-3E7B-4BAB-8C5A-B876EFA6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8775B-EE33-42F5-A403-7DFC4458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0508F-17B3-45D1-8CE5-CFC37139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51C79-94A2-40EA-A947-B63A07C1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6B7C9-0239-4743-8514-8ED4BF16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637D3-32B6-4CED-9C65-C7F9688F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A3B5-0DB1-442A-B767-D562F81A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795C-AFB1-4780-A286-D86096E9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09E20-B36D-4216-9F55-F4C42B63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9EB63-884C-45D4-9F58-661B3A97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0667F-29D1-40C2-AD01-ABCBFC58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3537E-C871-48B7-AEEE-561AC3BD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5BBE-BE53-463C-89D3-A0F4E91A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A1C28-C79B-457C-86AE-A4A1D8AA6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16DD5-090C-49D1-9BA2-B8F8BE5A5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41ADA-7734-4860-8D6D-13E9D1BE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40E20-F8C7-4017-8084-0CFA1E45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1623F-1273-4A23-84F7-ACF7055F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C0FDF-D456-4C8F-A955-3BE62E12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50A2-909F-48E7-8E65-2B992A3CB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8D0A-0751-4C1E-B6FB-333D03E4D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C0F1-FCE8-429E-BAF7-EF471756F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C708-0651-4E01-8B60-E359D1FB5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4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98DA96-3773-497B-8F9B-B90582E2DF7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0A9817-B9A3-4BEF-A1FA-41A4F224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A02F-44C3-45EA-8B32-550327CA8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03E68-E83A-4405-AA4E-0488645A1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Picture2">
            <a:extLst>
              <a:ext uri="{FF2B5EF4-FFF2-40B4-BE49-F238E27FC236}">
                <a16:creationId xmlns:a16="http://schemas.microsoft.com/office/drawing/2014/main" id="{A02F5922-7AF5-4BC0-B007-39B2ECBA36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3700" y="1752600"/>
            <a:ext cx="6324600" cy="3048000"/>
          </a:xfrm>
        </p:spPr>
      </p:pic>
    </p:spTree>
    <p:extLst>
      <p:ext uri="{BB962C8B-B14F-4D97-AF65-F5344CB8AC3E}">
        <p14:creationId xmlns:p14="http://schemas.microsoft.com/office/powerpoint/2010/main" val="336907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F99D-D8F1-4FD7-8CEE-D238C2A1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Nazanin" panose="00000400000000000000" pitchFamily="2" charset="-78"/>
              </a:rPr>
              <a:t>مکان گراندراند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4A10-FE37-4844-B1E8-A62CD03AC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است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در گراند راند در حرکت به منظور اجتناب از ازدحام در اتاق بیمار، معرفی و بحث در مورد بیمار در محلی 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غیر از اتاق بیمار </a:t>
            </a:r>
            <a:r>
              <a:rPr lang="fa-IR" sz="2800" dirty="0">
                <a:cs typeface="B Nazanin" panose="00000400000000000000" pitchFamily="2" charset="-78"/>
              </a:rPr>
              <a:t>(به عنوان مثال راهروی بخش) صورت گیرد و زمان ویزیت مستقیم بیمار به حداقل برسد. 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912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0146-D440-4788-9E9C-41B0857D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12482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تجهیزات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6085-798B-4E20-86C9-AF57E6EB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96633"/>
            <a:ext cx="9601196" cy="3689497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در گراند راند در حرکت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نگاتوسکوپ سیار، پرونده بیمار، آزمایشات بیمار، گرافی های بیمار، و چارت علایم حیاتی بیمار در دسترس باشد.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گراند راند نشسته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نگاتوسکوپ ، پرونده بیمار، آزمایشات بیمار، و گرافی های بیمار، در دسترس باشد.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گراند راند نشسته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رایانه و ویدیو پروژکتور در سالن موجود 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558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6D70-E6DC-4027-AE3D-A34B3E09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80584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زمان مناسب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B144-F9B5-4F44-B548-4E922FBC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47777"/>
            <a:ext cx="9601196" cy="3728091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زمان گراند راند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به نحوی انتخاب گردد که با ساعات اتاق عمل و درمانگاه بخش تزاحم نداشته باشد تا همه اساتید و دانشجویان بتوانند در آن شرکت نمایند.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زمان گراند راند در حرکت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به نحوی انتخاب گردد که با ساعات ملاقات بیماران، نظافت بخش، و مراقبت های پرستاری تزاحم نداشته باشد.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زمان گراند راند نشسته (بین بخشی یا بین بیمارستانی) در اوقات غیر فعال کاری (صبح پنج شنبه) انتخاب گردد.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• در زمان گراند راند بنا بر صلاحدید رئیس بخش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یکی از پزشکان جهت رسیدگی به امور بالینی آماده (</a:t>
            </a:r>
            <a:r>
              <a:rPr lang="en-US" dirty="0">
                <a:cs typeface="B Nazanin" panose="00000400000000000000" pitchFamily="2" charset="-78"/>
              </a:rPr>
              <a:t> (standby، </a:t>
            </a:r>
            <a:r>
              <a:rPr lang="fa-IR" dirty="0">
                <a:cs typeface="B Nazanin" panose="00000400000000000000" pitchFamily="2" charset="-78"/>
              </a:rPr>
              <a:t>و یا در مکان بخش یا درمانگاه حاضر 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009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EB3E-A1D6-450C-8367-1737C4DD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شرکت کنندگان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B38B3-BA8F-40E1-809F-10C58EF1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رئیس بخش و سایر اعضا هیات علمی بخش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در گراند راند شرکت نمایند.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دستیاران بخش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در گراند راند شرکت نمایند.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کارورزان بخش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در گراند راند شرکت نمایند.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تعداد افراد شرکت کننده در گراند راند در حرکت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از بیست نفر کمتر باشد. </a:t>
            </a:r>
          </a:p>
          <a:p>
            <a:pPr algn="r" rtl="1"/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بر حسب صلاحدید رئیس گروه، سایر اعضا تیم مراقبت از بیماران (مانند متخصص طب فیزیکی، فیزیوتراپ، رادیولوژیست، و پاتولوژیست) در گراند راند نشسته حضور پیدا کنند.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0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914B-F020-411A-9BF5-5C846AC7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91217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آمادگی و پیش زمینه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8BAB-77BF-4118-8D70-1AA5AB65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73349"/>
            <a:ext cx="9601196" cy="3802519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دستیار مسئول بیمار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قبل از برگزاری گراند راند آخرین شواهد را در زمینه بیماری مربوطه مطالعه نماید.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بخش های فاقد دستیار این امر بر عهده </a:t>
            </a:r>
            <a:r>
              <a:rPr lang="fa-IR" u="sng" dirty="0">
                <a:cs typeface="B Nazanin" panose="00000400000000000000" pitchFamily="2" charset="-78"/>
              </a:rPr>
              <a:t>استاد </a:t>
            </a:r>
            <a:r>
              <a:rPr lang="fa-IR" dirty="0">
                <a:cs typeface="B Nazanin" panose="00000400000000000000" pitchFamily="2" charset="-78"/>
              </a:rPr>
              <a:t>مسئول بیمار است.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89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28F7-DF55-40FA-90E3-EBA30F43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مراحل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9C86-DAA6-4521-83A5-D9534E8A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گراند راند </a:t>
            </a:r>
            <a:r>
              <a:rPr lang="fa-IR" b="1" dirty="0">
                <a:cs typeface="B Nazanin" panose="00000400000000000000" pitchFamily="2" charset="-78"/>
              </a:rPr>
              <a:t>در حرکت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شامل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 چهار </a:t>
            </a:r>
            <a:r>
              <a:rPr lang="fa-IR" dirty="0">
                <a:cs typeface="B Nazanin" panose="00000400000000000000" pitchFamily="2" charset="-78"/>
              </a:rPr>
              <a:t>مرحله زیر باشد (۱۰ تا ۱۵ دقیقه برای معرفی هر بیمار):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معرفی مختصر بیمار توسط </a:t>
            </a:r>
            <a:r>
              <a:rPr lang="fa-IR" u="sng" dirty="0">
                <a:cs typeface="B Nazanin" panose="00000400000000000000" pitchFamily="2" charset="-78"/>
              </a:rPr>
              <a:t>کارورز</a:t>
            </a:r>
            <a:r>
              <a:rPr lang="fa-IR" dirty="0">
                <a:cs typeface="B Nazanin" panose="00000400000000000000" pitchFamily="2" charset="-78"/>
              </a:rPr>
              <a:t> مسئول بیمار، شامل تظاهرات و یافته های اصلی بالینی، پاراکلینیکی و تصویربرداری </a:t>
            </a: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گزارش نحوه درمان بیمار و پیگیری وضعیت بالینی وی توسط</a:t>
            </a:r>
            <a:r>
              <a:rPr lang="fa-IR" u="sng" dirty="0">
                <a:cs typeface="B Nazanin" panose="00000400000000000000" pitchFamily="2" charset="-78"/>
              </a:rPr>
              <a:t> دستیار </a:t>
            </a:r>
            <a:r>
              <a:rPr lang="fa-IR" dirty="0">
                <a:cs typeface="B Nazanin" panose="00000400000000000000" pitchFamily="2" charset="-78"/>
              </a:rPr>
              <a:t>مسئول بیمار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درخواست رئیس بخش از </a:t>
            </a:r>
            <a:r>
              <a:rPr lang="fa-IR" u="sng" dirty="0">
                <a:cs typeface="B Nazanin" panose="00000400000000000000" pitchFamily="2" charset="-78"/>
              </a:rPr>
              <a:t>یک یا چند نفر از حاضرین </a:t>
            </a:r>
            <a:r>
              <a:rPr lang="fa-IR" dirty="0">
                <a:cs typeface="B Nazanin" panose="00000400000000000000" pitchFamily="2" charset="-78"/>
              </a:rPr>
              <a:t>در راند برای اظهار نظر در مورد تشخیص و نحوه مدیریت بیمار </a:t>
            </a: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ارایه خلاصه ای از آخرین شواهد علمی و پژوهشی در مورد بیماری توسط </a:t>
            </a:r>
            <a:r>
              <a:rPr lang="fa-IR" u="sng" dirty="0">
                <a:cs typeface="B Nazanin" panose="00000400000000000000" pitchFamily="2" charset="-78"/>
              </a:rPr>
              <a:t>یکی از دستیاران </a:t>
            </a:r>
            <a:r>
              <a:rPr lang="fa-IR" dirty="0">
                <a:cs typeface="B Nazanin" panose="00000400000000000000" pitchFamily="2" charset="-78"/>
              </a:rPr>
              <a:t>مسئول بیمار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492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25A5-5A51-47C4-9B43-94352DDE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مراحل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CC9E-7C70-469E-96FE-9C0C9B27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4223"/>
            <a:ext cx="9601196" cy="3763925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گراند راند </a:t>
            </a:r>
            <a:r>
              <a:rPr lang="fa-IR" b="1" dirty="0">
                <a:cs typeface="B Nazanin" panose="00000400000000000000" pitchFamily="2" charset="-78"/>
              </a:rPr>
              <a:t>نشسته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شامل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 شش </a:t>
            </a:r>
            <a:r>
              <a:rPr lang="fa-IR" dirty="0">
                <a:cs typeface="B Nazanin" panose="00000400000000000000" pitchFamily="2" charset="-78"/>
              </a:rPr>
              <a:t>مرحله زیر باشد (۲۰ تا ۲۵ دقیقه برای معرفی هر بیمار):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معرفی مختصر بیمار توسط </a:t>
            </a:r>
            <a:r>
              <a:rPr lang="fa-IR" u="sng" dirty="0">
                <a:cs typeface="B Nazanin" panose="00000400000000000000" pitchFamily="2" charset="-78"/>
              </a:rPr>
              <a:t>دستیار</a:t>
            </a:r>
            <a:r>
              <a:rPr lang="fa-IR" dirty="0">
                <a:cs typeface="B Nazanin" panose="00000400000000000000" pitchFamily="2" charset="-78"/>
              </a:rPr>
              <a:t> مسئول بیمار، شامل تظاهرات و یافته های اصلی بالینی، پاراکلینیکی و تصویربرداری</a:t>
            </a: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درخواست رئیس جلسه از </a:t>
            </a:r>
            <a:r>
              <a:rPr lang="fa-IR" u="sng" dirty="0">
                <a:cs typeface="B Nazanin" panose="00000400000000000000" pitchFamily="2" charset="-78"/>
              </a:rPr>
              <a:t>یک یا چند نفر از حاضرین </a:t>
            </a:r>
            <a:r>
              <a:rPr lang="fa-IR" dirty="0">
                <a:cs typeface="B Nazanin" panose="00000400000000000000" pitchFamily="2" charset="-78"/>
              </a:rPr>
              <a:t>در جلسه (رادیولوژیست و یکی از اساتید یا دستیاران ارشد) برای اظهار نظر در مورد تشخیص محتمل بیمار و پیشنهاد نحوه مدیریت بیمار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گزارش نتیجه بررسی های تشخیصی، نحوه درمان بیمار و پیگیری وضعیت بالینی وی توسط </a:t>
            </a:r>
            <a:r>
              <a:rPr lang="fa-IR" u="sng" dirty="0">
                <a:cs typeface="B Nazanin" panose="00000400000000000000" pitchFamily="2" charset="-78"/>
              </a:rPr>
              <a:t>دستیار یا استاد </a:t>
            </a:r>
            <a:r>
              <a:rPr lang="fa-IR" dirty="0">
                <a:cs typeface="B Nazanin" panose="00000400000000000000" pitchFamily="2" charset="-78"/>
              </a:rPr>
              <a:t>مسئول بیمار </a:t>
            </a: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درخواست رئیس جلسه از </a:t>
            </a:r>
            <a:r>
              <a:rPr lang="fa-IR" u="sng" dirty="0">
                <a:cs typeface="B Nazanin" panose="00000400000000000000" pitchFamily="2" charset="-78"/>
              </a:rPr>
              <a:t>یک یا چند نفر از حاضرین </a:t>
            </a:r>
            <a:r>
              <a:rPr lang="fa-IR" dirty="0">
                <a:cs typeface="B Nazanin" panose="00000400000000000000" pitchFamily="2" charset="-78"/>
              </a:rPr>
              <a:t>در جلسه (پاتولوژیست و یکی از اساتید یا دستیاران ارشد) برای اظهار نظر در مورد تشخیص نهایی بیمار و نحوه مدیریت بیمار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ارایه خلاصه ای از آخرین شواهد علمی و پژوهشی در مورد بیماری توسط یکی </a:t>
            </a:r>
            <a:r>
              <a:rPr lang="fa-IR" u="sng" dirty="0">
                <a:cs typeface="B Nazanin" panose="00000400000000000000" pitchFamily="2" charset="-78"/>
              </a:rPr>
              <a:t>از دستیاران </a:t>
            </a:r>
            <a:r>
              <a:rPr lang="fa-IR" dirty="0">
                <a:cs typeface="B Nazanin" panose="00000400000000000000" pitchFamily="2" charset="-78"/>
              </a:rPr>
              <a:t>مسئول بیمار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درخواست رئیس جلسه از </a:t>
            </a:r>
            <a:r>
              <a:rPr lang="fa-IR" u="sng" dirty="0">
                <a:cs typeface="B Nazanin" panose="00000400000000000000" pitchFamily="2" charset="-78"/>
              </a:rPr>
              <a:t>سایر حضار </a:t>
            </a:r>
            <a:r>
              <a:rPr lang="fa-IR" dirty="0">
                <a:cs typeface="B Nazanin" panose="00000400000000000000" pitchFamily="2" charset="-78"/>
              </a:rPr>
              <a:t>برای طرح نظرات و سوالات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47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C239-5078-4EF9-B996-7232CCE3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Nazanin" panose="00000400000000000000" pitchFamily="2" charset="-78"/>
              </a:rPr>
              <a:t>انتخاب و ارایه کیس یا موضوع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DA80-DD9A-45B3-84AA-96DDC720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مواردی که برای بحث در گراند راند انتخاب می شوند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از بیماران و اقدامات بالینی نادر، جالب، چالش برانگیز و یا پیچیده انتخاب گردند. </a:t>
            </a:r>
          </a:p>
          <a:p>
            <a:pPr algn="r" rtl="1"/>
            <a:r>
              <a:rPr lang="fa-IR" u="sng" dirty="0">
                <a:cs typeface="B Nazanin" panose="00000400000000000000" pitchFamily="2" charset="-78"/>
              </a:rPr>
              <a:t>دستیار ارشد بخش </a:t>
            </a:r>
            <a:r>
              <a:rPr lang="fa-IR" dirty="0">
                <a:cs typeface="B Nazanin" panose="00000400000000000000" pitchFamily="2" charset="-78"/>
              </a:rPr>
              <a:t>مسئول انتخاب بیماران برای ارایه در گراند راند است و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فهرست بیماران قابل معرفی را حداقل ۲۴ ساعت قبل از گراند راند با نظر رئیس بخش نهایی نماید و موضوع را به اطلاع دستیاران و کارورزان مسئول بیماران برساند.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23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8856-794F-469D-8E98-6A475B43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Nazanin" panose="00000400000000000000" pitchFamily="2" charset="-78"/>
              </a:rPr>
              <a:t>تعداد کیس در هر جلسه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669B5-3EC4-4EDC-958B-2E676B8F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بهتر است تعداد بیمارانی که در هر گراند راند در </a:t>
            </a:r>
            <a:r>
              <a:rPr lang="fa-IR" b="1" dirty="0">
                <a:cs typeface="B Nazanin" panose="00000400000000000000" pitchFamily="2" charset="-78"/>
              </a:rPr>
              <a:t>حرکت </a:t>
            </a:r>
            <a:r>
              <a:rPr lang="fa-IR" dirty="0">
                <a:cs typeface="B Nazanin" panose="00000400000000000000" pitchFamily="2" charset="-78"/>
              </a:rPr>
              <a:t>معرفی می شوند حداقل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چهار</a:t>
            </a:r>
            <a:r>
              <a:rPr lang="fa-IR" dirty="0">
                <a:cs typeface="B Nazanin" panose="00000400000000000000" pitchFamily="2" charset="-78"/>
              </a:rPr>
              <a:t> بیمار و حداکثر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هشت</a:t>
            </a:r>
            <a:r>
              <a:rPr lang="fa-IR" dirty="0">
                <a:cs typeface="B Nazanin" panose="00000400000000000000" pitchFamily="2" charset="-78"/>
              </a:rPr>
              <a:t> بیمار باشد.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بهتر است تعداد بیمارانی که در هر گراند راند </a:t>
            </a:r>
            <a:r>
              <a:rPr lang="fa-IR" b="1" dirty="0">
                <a:cs typeface="B Nazanin" panose="00000400000000000000" pitchFamily="2" charset="-78"/>
              </a:rPr>
              <a:t>نشسته</a:t>
            </a:r>
            <a:r>
              <a:rPr lang="fa-IR" dirty="0">
                <a:cs typeface="B Nazanin" panose="00000400000000000000" pitchFamily="2" charset="-78"/>
              </a:rPr>
              <a:t> معرفی می شوند حداقل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سه</a:t>
            </a:r>
            <a:r>
              <a:rPr lang="fa-IR" dirty="0">
                <a:cs typeface="B Nazanin" panose="00000400000000000000" pitchFamily="2" charset="-78"/>
              </a:rPr>
              <a:t> بیمار و حداکثر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پنج</a:t>
            </a:r>
            <a:r>
              <a:rPr lang="fa-IR" dirty="0">
                <a:cs typeface="B Nazanin" panose="00000400000000000000" pitchFamily="2" charset="-78"/>
              </a:rPr>
              <a:t> بیمار 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181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82EC-9B11-4030-B90B-8E1BC77A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اخلاق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2956-96D5-483D-AC09-B7EFCB01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در طی گراند راند رفتار اساتید با دستیاران و کارورزان معرفی کننده بیمار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مبتنی بر احترام کامل باشد.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09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گراند راند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3200" dirty="0">
                <a:cs typeface="B Nazanin" panose="00000400000000000000" pitchFamily="2" charset="-78"/>
              </a:rPr>
              <a:t>گراند راند، شکل ویژه ای از راند در بخش های آموزشی است که در طی آن اساتید، دستیاران، و دانشجویان بخش به بحث در مورد بیماران و اقدامات بالینی نادر، جالب، چالش برانگیز و یا پیچیده می پردازند. </a:t>
            </a:r>
          </a:p>
          <a:p>
            <a:pPr marL="0" indent="0" algn="justLow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224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072-172E-40EE-B323-A5310F45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Nazanin" panose="00000400000000000000" pitchFamily="2" charset="-78"/>
              </a:rPr>
              <a:t>استناد به شواهد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FF1F-FCD0-4324-9B62-84A49A8EB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• </a:t>
            </a:r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</a:t>
            </a:r>
            <a:r>
              <a:rPr lang="fa-IR" u="sng" dirty="0">
                <a:cs typeface="B Nazanin" panose="00000400000000000000" pitchFamily="2" charset="-78"/>
              </a:rPr>
              <a:t>دستیار مسئول </a:t>
            </a:r>
            <a:r>
              <a:rPr lang="fa-IR" dirty="0">
                <a:cs typeface="B Nazanin" panose="00000400000000000000" pitchFamily="2" charset="-78"/>
              </a:rPr>
              <a:t>بیمار هنگام ارایه شواهد علمی و پژوهشی در مورد بیماری، به اختصار راهبرد جستجوی خود را توضیح دهد.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682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E64F-0581-4B6C-975D-0C8E2730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cs typeface="B Nazanin" panose="00000400000000000000" pitchFamily="2" charset="-78"/>
              </a:rPr>
              <a:t>ثبت و مستند سازی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FF46-2ED5-41BD-A423-56D649E3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</a:t>
            </a:r>
            <a:r>
              <a:rPr lang="fa-IR" u="sng" dirty="0">
                <a:cs typeface="B Nazanin" panose="00000400000000000000" pitchFamily="2" charset="-78"/>
              </a:rPr>
              <a:t>دستیار مسئول </a:t>
            </a:r>
            <a:r>
              <a:rPr lang="fa-IR" dirty="0">
                <a:cs typeface="B Nazanin" panose="00000400000000000000" pitchFamily="2" charset="-78"/>
              </a:rPr>
              <a:t>بیمار متن خلاصه ای از آخرین شواهد را در زمینه بیماری مربوطه تهیه نموده و پس از گراند راند در اختیار حضار قرار دهد.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395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DFD5-ADCB-4DFD-A5F9-33DD6FA5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95524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اهداف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27B1-0ABE-4CA8-972D-9D533A84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69042"/>
            <a:ext cx="9601196" cy="370682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اهداف اصلی گراند راند عبارتند از: 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ترویج اتمسفر و فضای آکادمیک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آشنایی دانشجویان با نحوه رویکرد بالینی و نقد و بحث علمی اساتید برجسته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آشنایی دانشجویان با منش و رفتار اساتید برجسته </a:t>
            </a:r>
            <a:r>
              <a:rPr lang="en-US" dirty="0">
                <a:cs typeface="B Nazanin" panose="00000400000000000000" pitchFamily="2" charset="-78"/>
              </a:rPr>
              <a:t>role modeling) </a:t>
            </a:r>
            <a:r>
              <a:rPr lang="fa-IR" dirty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تبادل تجربیات اساتید با یکدیگر و با دانشجویان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ترویج فرهنگ یادگیری مداوم (</a:t>
            </a:r>
            <a:r>
              <a:rPr lang="en-US" dirty="0">
                <a:cs typeface="B Nazanin" panose="00000400000000000000" pitchFamily="2" charset="-78"/>
              </a:rPr>
              <a:t> (learning lifelong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آموزش دانشجویان در مورد موضوعات و نکات بالینی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72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2CB3-95C3-4126-8CAE-A9701153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2361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مدل 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02E2-7835-4005-955A-C14508F4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24493"/>
            <a:ext cx="9601196" cy="395137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cs typeface="B Nazanin" panose="00000400000000000000" pitchFamily="2" charset="-78"/>
              </a:rPr>
              <a:t>دو مدل </a:t>
            </a:r>
            <a:r>
              <a:rPr lang="fa-IR" dirty="0">
                <a:cs typeface="B Nazanin" panose="00000400000000000000" pitchFamily="2" charset="-78"/>
              </a:rPr>
              <a:t>اصلی برای گراند راند وجود دارد: </a:t>
            </a:r>
          </a:p>
          <a:p>
            <a:pPr algn="r" rtl="1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گراند راند در حرکت (</a:t>
            </a:r>
            <a:r>
              <a:rPr lang="en-US" b="1" dirty="0">
                <a:solidFill>
                  <a:srgbClr val="00B0F0"/>
                </a:solidFill>
                <a:cs typeface="B Nazanin" panose="00000400000000000000" pitchFamily="2" charset="-78"/>
              </a:rPr>
              <a:t> (Round Grand Walking </a:t>
            </a:r>
            <a:r>
              <a:rPr lang="fa-IR" dirty="0">
                <a:cs typeface="B Nazanin" panose="00000400000000000000" pitchFamily="2" charset="-78"/>
              </a:rPr>
              <a:t>: در این مدل اساتید و دانشجویان یک بخش، اتاق به اتاق به راند بیماران بخش می پردازند و بر روی بیماران جدید یا مشکل دار تامل و بحث می نمایند. </a:t>
            </a:r>
          </a:p>
          <a:p>
            <a:pPr algn="r" rtl="1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گراند راند نشسته (</a:t>
            </a:r>
            <a:r>
              <a:rPr lang="en-US" b="1" dirty="0">
                <a:solidFill>
                  <a:srgbClr val="00B0F0"/>
                </a:solidFill>
                <a:cs typeface="B Nazanin" panose="00000400000000000000" pitchFamily="2" charset="-78"/>
              </a:rPr>
              <a:t> (Round Grand Static</a:t>
            </a:r>
            <a:r>
              <a:rPr lang="fa-IR" dirty="0">
                <a:cs typeface="B Nazanin" panose="00000400000000000000" pitchFamily="2" charset="-78"/>
              </a:rPr>
              <a:t>: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 این مدل تعداد بیشتری از اساتید و دانشجویان (اغلب در چارچوب بین بخشی یا بین بیمارستانی) در کلاس درس و یا سالن کنفرانس جمع می شوند، و عمدتا به عنوان مستمع، گزارش بیماران و اقدامات بالینی نادر، جالب، چالش برانگیز و یا پیچیده را می شنوند و در فرصتی محدود به بحث در مورد این موارد می پردازند.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166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3D7D-74D4-47B9-966A-C08DFBF4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7248-AE63-445C-9644-D4BF5AE8C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b="1" dirty="0">
                <a:solidFill>
                  <a:srgbClr val="00B0F0"/>
                </a:solidFill>
                <a:cs typeface="B Nazanin" panose="00000400000000000000" pitchFamily="2" charset="-78"/>
              </a:rPr>
              <a:t>استانداردها</a:t>
            </a:r>
            <a:endParaRPr lang="en-US" sz="4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504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مسئول گراند راند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>
                <a:cs typeface="B Nazanin" panose="00000400000000000000" pitchFamily="2" charset="-78"/>
              </a:rPr>
              <a:t>	</a:t>
            </a:r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مدیر گروه </a:t>
            </a:r>
            <a:r>
              <a:rPr lang="fa-IR" sz="3200" dirty="0">
                <a:solidFill>
                  <a:schemeClr val="tx1"/>
                </a:solidFill>
                <a:cs typeface="B Nazanin" panose="00000400000000000000" pitchFamily="2" charset="-78"/>
              </a:rPr>
              <a:t>یا</a:t>
            </a:r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 رئیس بخش </a:t>
            </a:r>
            <a:r>
              <a:rPr lang="fa-IR" sz="3200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sz="3200" dirty="0">
                <a:cs typeface="B Nazanin" panose="00000400000000000000" pitchFamily="2" charset="-78"/>
              </a:rPr>
              <a:t> مدیریت اجرای گراند راند را بعهده بگیرد. 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4819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گردش های مورد توصیه گراند راند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ب</a:t>
            </a:r>
            <a:r>
              <a:rPr lang="fa-IR" sz="3600" u="sng" dirty="0">
                <a:solidFill>
                  <a:srgbClr val="00B0F0"/>
                </a:solidFill>
                <a:cs typeface="B Nazanin" panose="00000400000000000000" pitchFamily="2" charset="-78"/>
              </a:rPr>
              <a:t>هتر</a:t>
            </a:r>
            <a:r>
              <a:rPr lang="fa-IR" sz="3600" dirty="0">
                <a:cs typeface="B Nazanin" panose="00000400000000000000" pitchFamily="2" charset="-78"/>
              </a:rPr>
              <a:t> است در </a:t>
            </a:r>
            <a:r>
              <a:rPr lang="fa-IR" sz="3600" dirty="0">
                <a:solidFill>
                  <a:srgbClr val="00B0F0"/>
                </a:solidFill>
                <a:cs typeface="B Nazanin" panose="00000400000000000000" pitchFamily="2" charset="-78"/>
              </a:rPr>
              <a:t>تمام</a:t>
            </a:r>
            <a:r>
              <a:rPr lang="fa-IR" sz="3600" dirty="0">
                <a:cs typeface="B Nazanin" panose="00000400000000000000" pitchFamily="2" charset="-78"/>
              </a:rPr>
              <a:t> بخش های بالینی آموزشی برگزار شود.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703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4137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تواتر گراند راند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41721"/>
            <a:ext cx="9601196" cy="4334147"/>
          </a:xfrm>
        </p:spPr>
        <p:txBody>
          <a:bodyPr>
            <a:noAutofit/>
          </a:bodyPr>
          <a:lstStyle/>
          <a:p>
            <a:pPr algn="justLow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در بخش های آموزشی </a:t>
            </a:r>
            <a:r>
              <a:rPr lang="fa-IR" dirty="0">
                <a:cs typeface="B Nazanin" panose="00000400000000000000" pitchFamily="2" charset="-78"/>
              </a:rPr>
              <a:t>:</a:t>
            </a:r>
          </a:p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در بخش های آموزشی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باید</a:t>
            </a:r>
            <a:r>
              <a:rPr lang="fa-IR" dirty="0">
                <a:cs typeface="B Nazanin" panose="00000400000000000000" pitchFamily="2" charset="-78"/>
              </a:rPr>
              <a:t> حداقل یک بار در هر ماه گراند راند برگزار شود.</a:t>
            </a:r>
          </a:p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در بخش های آموزشی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حداکثر چهار بار در هر ماه (بطور هفتگی) گراند راند برگزار شود.</a:t>
            </a:r>
          </a:p>
          <a:p>
            <a:pPr algn="justLow" rtl="1"/>
            <a:r>
              <a:rPr lang="fa-IR" b="1" dirty="0">
                <a:cs typeface="B Nazanin" panose="00000400000000000000" pitchFamily="2" charset="-78"/>
              </a:rPr>
              <a:t>در گروه های آموزش بالینی</a:t>
            </a:r>
            <a:r>
              <a:rPr lang="fa-IR" dirty="0">
                <a:cs typeface="B Nazanin" panose="00000400000000000000" pitchFamily="2" charset="-78"/>
              </a:rPr>
              <a:t>: </a:t>
            </a:r>
          </a:p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در گروه های آموزش بالینی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حداقل یکبار در هر ماه گراند راند نشسته (بین بیمارستانی) برگزار شود.</a:t>
            </a:r>
          </a:p>
          <a:p>
            <a:pPr algn="justLow" rtl="1"/>
            <a:r>
              <a:rPr lang="fa-IR" b="1" dirty="0">
                <a:cs typeface="B Nazanin" panose="00000400000000000000" pitchFamily="2" charset="-78"/>
              </a:rPr>
              <a:t>در بیمارستان های آموزشی: </a:t>
            </a:r>
          </a:p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در بیمارستان های آموزشی </a:t>
            </a:r>
            <a:r>
              <a:rPr lang="fa-IR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dirty="0">
                <a:cs typeface="B Nazanin" panose="00000400000000000000" pitchFamily="2" charset="-78"/>
              </a:rPr>
              <a:t> است حداقل یک بار در هر ماه گراند راند نشسته (بین بخشی) برگزار شود.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10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مدت زمان گراندراند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است </a:t>
            </a:r>
            <a:r>
              <a:rPr lang="fa-IR" sz="2800" dirty="0">
                <a:cs typeface="B Nazanin" panose="00000400000000000000" pitchFamily="2" charset="-78"/>
              </a:rPr>
              <a:t>مدت زمان گراند راند 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حداقل یک </a:t>
            </a:r>
            <a:r>
              <a:rPr lang="fa-IR" sz="2800" dirty="0">
                <a:cs typeface="B Nazanin" panose="00000400000000000000" pitchFamily="2" charset="-78"/>
              </a:rPr>
              <a:t>ساعت باشد. </a:t>
            </a:r>
          </a:p>
          <a:p>
            <a:pPr algn="r" rtl="1"/>
            <a:r>
              <a:rPr lang="fa-IR" sz="2800" u="sng" dirty="0">
                <a:solidFill>
                  <a:srgbClr val="00B0F0"/>
                </a:solidFill>
                <a:cs typeface="B Nazanin" panose="00000400000000000000" pitchFamily="2" charset="-78"/>
              </a:rPr>
              <a:t>بهتر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است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مدت زمان گراند راند </a:t>
            </a:r>
            <a:r>
              <a:rPr lang="fa-IR" sz="2800" dirty="0">
                <a:solidFill>
                  <a:srgbClr val="00B0F0"/>
                </a:solidFill>
                <a:cs typeface="B Nazanin" panose="00000400000000000000" pitchFamily="2" charset="-78"/>
              </a:rPr>
              <a:t>حداکثر دو </a:t>
            </a:r>
            <a:r>
              <a:rPr lang="fa-IR" sz="2800" dirty="0">
                <a:cs typeface="B Nazanin" panose="00000400000000000000" pitchFamily="2" charset="-78"/>
              </a:rPr>
              <a:t>ساعت باشد.</a:t>
            </a:r>
            <a:endParaRPr lang="fa-IR" sz="3600" dirty="0">
              <a:cs typeface="B Nazanin" panose="00000400000000000000" pitchFamily="2" charset="-78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79777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1234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Office Theme</vt:lpstr>
      <vt:lpstr>Organic</vt:lpstr>
      <vt:lpstr>PowerPoint Presentation</vt:lpstr>
      <vt:lpstr>گراند راند</vt:lpstr>
      <vt:lpstr>اهداف</vt:lpstr>
      <vt:lpstr>مدل ها</vt:lpstr>
      <vt:lpstr>PowerPoint Presentation</vt:lpstr>
      <vt:lpstr>مسئول گراند راند </vt:lpstr>
      <vt:lpstr>گردش های مورد توصیه گراند راند </vt:lpstr>
      <vt:lpstr>تواتر گراند راند  </vt:lpstr>
      <vt:lpstr>مدت زمان گراندراند  </vt:lpstr>
      <vt:lpstr>مکان گراندراند</vt:lpstr>
      <vt:lpstr>تجهیزات</vt:lpstr>
      <vt:lpstr>زمان مناسب</vt:lpstr>
      <vt:lpstr>شرکت کنندگان</vt:lpstr>
      <vt:lpstr>آمادگی و پیش زمینه</vt:lpstr>
      <vt:lpstr>مراحل</vt:lpstr>
      <vt:lpstr>مراحل</vt:lpstr>
      <vt:lpstr>انتخاب و ارایه کیس یا موضوع</vt:lpstr>
      <vt:lpstr>تعداد کیس در هر جلسه</vt:lpstr>
      <vt:lpstr>اخلاق</vt:lpstr>
      <vt:lpstr>استناد به شواهد</vt:lpstr>
      <vt:lpstr>ثبت و مستند سازی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</dc:creator>
  <cp:lastModifiedBy>GREEN</cp:lastModifiedBy>
  <cp:revision>13</cp:revision>
  <dcterms:created xsi:type="dcterms:W3CDTF">2023-10-03T17:12:08Z</dcterms:created>
  <dcterms:modified xsi:type="dcterms:W3CDTF">2023-10-19T14:50:35Z</dcterms:modified>
</cp:coreProperties>
</file>